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4" r:id="rId2"/>
    <p:sldMasterId id="2147483658" r:id="rId3"/>
  </p:sldMasterIdLst>
  <p:handoutMasterIdLst>
    <p:handoutMasterId r:id="rId19"/>
  </p:handoutMasterIdLst>
  <p:sldIdLst>
    <p:sldId id="257" r:id="rId4"/>
    <p:sldId id="258" r:id="rId5"/>
    <p:sldId id="259" r:id="rId6"/>
    <p:sldId id="260" r:id="rId7"/>
    <p:sldId id="265" r:id="rId8"/>
    <p:sldId id="261" r:id="rId9"/>
    <p:sldId id="263" r:id="rId10"/>
    <p:sldId id="264" r:id="rId11"/>
    <p:sldId id="262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1305"/>
    <a:srgbClr val="091107"/>
    <a:srgbClr val="1F4212"/>
    <a:srgbClr val="2D4A22"/>
    <a:srgbClr val="416A30"/>
    <a:srgbClr val="18340E"/>
    <a:srgbClr val="0C1B07"/>
    <a:srgbClr val="12270B"/>
    <a:srgbClr val="006400"/>
    <a:srgbClr val="769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0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98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966096E-273C-6BD0-40C2-A4812BC584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84F4447-5B90-7EFB-B9F8-46E9D9A1EA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0C90B-48B1-4ABC-BADF-37DD9EA98EA6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284DD88-7F0F-9923-52B4-78C0E77CE5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BF2584E-C1D5-78F9-8815-DAFAD12C68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BCEDE-712D-4A2E-B85A-E6106C75AD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07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aro -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738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aro - 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Logotipo&#10;&#10;O conteúdo gerado por IA pode estar incorreto.">
            <a:extLst>
              <a:ext uri="{FF2B5EF4-FFF2-40B4-BE49-F238E27FC236}">
                <a16:creationId xmlns:a16="http://schemas.microsoft.com/office/drawing/2014/main" id="{7A95A1E9-7C2A-55EA-2593-C8671054DB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144D2B03-644E-1A74-0296-EC45677DB925}"/>
              </a:ext>
            </a:extLst>
          </p:cNvPr>
          <p:cNvSpPr txBox="1">
            <a:spLocks/>
          </p:cNvSpPr>
          <p:nvPr userDrawn="1"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rgbClr val="091107"/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rgbClr val="091107"/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rgbClr val="091107"/>
                </a:solidFill>
              </a:rPr>
              <a:t>CURSO DE MÚSICA LICENCIATURA EM SÃO LUÍS</a:t>
            </a:r>
          </a:p>
        </p:txBody>
      </p:sp>
    </p:spTree>
    <p:extLst>
      <p:ext uri="{BB962C8B-B14F-4D97-AF65-F5344CB8AC3E}">
        <p14:creationId xmlns:p14="http://schemas.microsoft.com/office/powerpoint/2010/main" val="301740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curo Verde -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3348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curo Verde - 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Logotipo&#10;&#10;O conteúdo gerado por IA pode estar incorreto.">
            <a:extLst>
              <a:ext uri="{FF2B5EF4-FFF2-40B4-BE49-F238E27FC236}">
                <a16:creationId xmlns:a16="http://schemas.microsoft.com/office/drawing/2014/main" id="{7A95A1E9-7C2A-55EA-2593-C8671054DB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144D2B03-644E-1A74-0296-EC45677DB925}"/>
              </a:ext>
            </a:extLst>
          </p:cNvPr>
          <p:cNvSpPr txBox="1">
            <a:spLocks/>
          </p:cNvSpPr>
          <p:nvPr userDrawn="1"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CURSO DE MÚSICA LICENCIATURA EM SÃO LUÍS</a:t>
            </a:r>
          </a:p>
        </p:txBody>
      </p:sp>
    </p:spTree>
    <p:extLst>
      <p:ext uri="{BB962C8B-B14F-4D97-AF65-F5344CB8AC3E}">
        <p14:creationId xmlns:p14="http://schemas.microsoft.com/office/powerpoint/2010/main" val="72772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curo Azul -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28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curo Azul - 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Logotipo&#10;&#10;O conteúdo gerado por IA pode estar incorreto.">
            <a:extLst>
              <a:ext uri="{FF2B5EF4-FFF2-40B4-BE49-F238E27FC236}">
                <a16:creationId xmlns:a16="http://schemas.microsoft.com/office/drawing/2014/main" id="{7A95A1E9-7C2A-55EA-2593-C8671054DB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144D2B03-644E-1A74-0296-EC45677DB925}"/>
              </a:ext>
            </a:extLst>
          </p:cNvPr>
          <p:cNvSpPr txBox="1">
            <a:spLocks/>
          </p:cNvSpPr>
          <p:nvPr userDrawn="1"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CURSO DE MÚSICA LICENCIATURA EM SÃO LUÍS</a:t>
            </a:r>
          </a:p>
        </p:txBody>
      </p:sp>
    </p:spTree>
    <p:extLst>
      <p:ext uri="{BB962C8B-B14F-4D97-AF65-F5344CB8AC3E}">
        <p14:creationId xmlns:p14="http://schemas.microsoft.com/office/powerpoint/2010/main" val="155349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69D63"/>
            </a:gs>
            <a:gs pos="100000">
              <a:srgbClr val="C6D6C2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">
            <a:extLst>
              <a:ext uri="{FF2B5EF4-FFF2-40B4-BE49-F238E27FC236}">
                <a16:creationId xmlns:a16="http://schemas.microsoft.com/office/drawing/2014/main" id="{40697334-2E73-6AFE-B680-919AEDBDF74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155" y="604444"/>
            <a:ext cx="4953691" cy="564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71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2D4A22"/>
            </a:gs>
            <a:gs pos="100000">
              <a:srgbClr val="091107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EB193FF3-EAAA-AFCB-5F71-B45E84B662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155" y="604444"/>
            <a:ext cx="4953691" cy="564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51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tx2">
                <a:lumMod val="75000"/>
                <a:lumOff val="25000"/>
              </a:schemeClr>
            </a:gs>
            <a:gs pos="100000">
              <a:schemeClr val="accent1">
                <a:lumMod val="5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EB193FF3-EAAA-AFCB-5F71-B45E84B662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155" y="604444"/>
            <a:ext cx="4953691" cy="564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42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D09FB4E-47D8-7D77-158C-2AF22E85003E}"/>
              </a:ext>
            </a:extLst>
          </p:cNvPr>
          <p:cNvSpPr txBox="1">
            <a:spLocks/>
          </p:cNvSpPr>
          <p:nvPr/>
        </p:nvSpPr>
        <p:spPr>
          <a:xfrm>
            <a:off x="336000" y="1794965"/>
            <a:ext cx="11520000" cy="220389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rgbClr val="1F421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a:rPr>
              <a:t>TÍTULO DE SEU TCC:</a:t>
            </a:r>
            <a:br>
              <a:rPr lang="pt-BR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a:rPr>
            </a:br>
            <a:r>
              <a:rPr lang="pt-BR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a:rPr>
              <a:t>subtítulo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C8EFD7C0-86D5-515E-20BB-4F11CEC0DB0A}"/>
              </a:ext>
            </a:extLst>
          </p:cNvPr>
          <p:cNvSpPr txBox="1">
            <a:spLocks/>
          </p:cNvSpPr>
          <p:nvPr/>
        </p:nvSpPr>
        <p:spPr>
          <a:xfrm>
            <a:off x="336000" y="4177519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effectLst>
                  <a:glow rad="101600">
                    <a:schemeClr val="bg2">
                      <a:alpha val="60000"/>
                    </a:schemeClr>
                  </a:glow>
                </a:effectLst>
              </a:rPr>
              <a:t>Nome do Autor/Orientando</a:t>
            </a:r>
          </a:p>
        </p:txBody>
      </p:sp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B3F32B67-5314-8D24-96D6-16AD4086E4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id="{19FA0C24-A14D-9F79-D4CC-B1D0558CA60A}"/>
              </a:ext>
            </a:extLst>
          </p:cNvPr>
          <p:cNvSpPr txBox="1">
            <a:spLocks/>
          </p:cNvSpPr>
          <p:nvPr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rgbClr val="091107"/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rgbClr val="091107"/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rgbClr val="091107"/>
                </a:solidFill>
              </a:rPr>
              <a:t>CURSO DE MÚSICA LICENCIATURA EM SÃO LUÍS</a:t>
            </a:r>
          </a:p>
        </p:txBody>
      </p:sp>
      <p:sp>
        <p:nvSpPr>
          <p:cNvPr id="9" name="Espaço Reservado para Texto 5">
            <a:extLst>
              <a:ext uri="{FF2B5EF4-FFF2-40B4-BE49-F238E27FC236}">
                <a16:creationId xmlns:a16="http://schemas.microsoft.com/office/drawing/2014/main" id="{2868E1EA-9775-6961-5E73-6FFDB948AEC5}"/>
              </a:ext>
            </a:extLst>
          </p:cNvPr>
          <p:cNvSpPr txBox="1">
            <a:spLocks/>
          </p:cNvSpPr>
          <p:nvPr/>
        </p:nvSpPr>
        <p:spPr>
          <a:xfrm>
            <a:off x="335999" y="5988641"/>
            <a:ext cx="11520000" cy="431469"/>
          </a:xfrm>
          <a:prstGeom prst="rect">
            <a:avLst/>
          </a:prstGeom>
        </p:spPr>
        <p:txBody>
          <a:bodyPr anchor="ctr"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Dia, Horário e Local ou Link da Defesa</a:t>
            </a:r>
          </a:p>
        </p:txBody>
      </p:sp>
      <p:sp>
        <p:nvSpPr>
          <p:cNvPr id="10" name="Espaço Reservado para Texto 7">
            <a:extLst>
              <a:ext uri="{FF2B5EF4-FFF2-40B4-BE49-F238E27FC236}">
                <a16:creationId xmlns:a16="http://schemas.microsoft.com/office/drawing/2014/main" id="{B1E84A22-7FEE-310D-A6B4-BE4E5FC41516}"/>
              </a:ext>
            </a:extLst>
          </p:cNvPr>
          <p:cNvSpPr txBox="1">
            <a:spLocks/>
          </p:cNvSpPr>
          <p:nvPr/>
        </p:nvSpPr>
        <p:spPr>
          <a:xfrm>
            <a:off x="335999" y="4895578"/>
            <a:ext cx="11520000" cy="914400"/>
          </a:xfrm>
          <a:prstGeom prst="rect">
            <a:avLst/>
          </a:prstGeom>
        </p:spPr>
        <p:txBody>
          <a:bodyPr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Orientação: Prof.ª Dr.ª [nome]</a:t>
            </a:r>
          </a:p>
          <a:p>
            <a:r>
              <a:rPr lang="pt-BR" dirty="0"/>
              <a:t>Coorientação: Prof.ª Dr.ª [nome]</a:t>
            </a:r>
          </a:p>
        </p:txBody>
      </p:sp>
    </p:spTree>
    <p:extLst>
      <p:ext uri="{BB962C8B-B14F-4D97-AF65-F5344CB8AC3E}">
        <p14:creationId xmlns:p14="http://schemas.microsoft.com/office/powerpoint/2010/main" val="2244549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B0DBF-7722-B9FA-8B4B-8C8869125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81550DC1-5AB8-7CA2-DAF0-8F0438489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2" name="Subtítulo 2">
            <a:extLst>
              <a:ext uri="{FF2B5EF4-FFF2-40B4-BE49-F238E27FC236}">
                <a16:creationId xmlns:a16="http://schemas.microsoft.com/office/drawing/2014/main" id="{B517014B-3DC7-CE3E-C63E-F784D1557504}"/>
              </a:ext>
            </a:extLst>
          </p:cNvPr>
          <p:cNvSpPr txBox="1">
            <a:spLocks/>
          </p:cNvSpPr>
          <p:nvPr/>
        </p:nvSpPr>
        <p:spPr>
          <a:xfrm>
            <a:off x="335999" y="2194131"/>
            <a:ext cx="11520000" cy="2576459"/>
          </a:xfrm>
          <a:prstGeom prst="rect">
            <a:avLst/>
          </a:prstGeom>
        </p:spPr>
        <p:txBody>
          <a:bodyPr anchor="t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Expresse aqui sua gratidão pelas pessoas que contribuíram para sua conquista!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8B6311-9051-B726-2E94-881534EB9CA6}"/>
              </a:ext>
            </a:extLst>
          </p:cNvPr>
          <p:cNvSpPr txBox="1">
            <a:spLocks/>
          </p:cNvSpPr>
          <p:nvPr/>
        </p:nvSpPr>
        <p:spPr>
          <a:xfrm>
            <a:off x="335999" y="1548013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Agradecimentos: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1CD9A54-9EA8-3054-D77E-B6DF0B8AC6B6}"/>
              </a:ext>
            </a:extLst>
          </p:cNvPr>
          <p:cNvSpPr txBox="1">
            <a:spLocks/>
          </p:cNvSpPr>
          <p:nvPr/>
        </p:nvSpPr>
        <p:spPr>
          <a:xfrm>
            <a:off x="336001" y="4896404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Nome do Autor/Orientando</a:t>
            </a:r>
          </a:p>
        </p:txBody>
      </p:sp>
      <p:sp>
        <p:nvSpPr>
          <p:cNvPr id="5" name="Espaço Reservado para Texto 13">
            <a:extLst>
              <a:ext uri="{FF2B5EF4-FFF2-40B4-BE49-F238E27FC236}">
                <a16:creationId xmlns:a16="http://schemas.microsoft.com/office/drawing/2014/main" id="{5B6F461D-1371-811D-04EC-55C5A4810EC6}"/>
              </a:ext>
            </a:extLst>
          </p:cNvPr>
          <p:cNvSpPr txBox="1">
            <a:spLocks/>
          </p:cNvSpPr>
          <p:nvPr/>
        </p:nvSpPr>
        <p:spPr>
          <a:xfrm>
            <a:off x="336000" y="5614464"/>
            <a:ext cx="11520000" cy="914400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Orientação: Prof.ª Dr.ª [nome]</a:t>
            </a:r>
          </a:p>
          <a:p>
            <a:pPr>
              <a:defRPr/>
            </a:pPr>
            <a:r>
              <a:rPr lang="pt-BR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Coorientação: Prof.ª Dr.ª [nome]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F2719F27-3FB5-6A7F-A235-7013DE2DB389}"/>
              </a:ext>
            </a:extLst>
          </p:cNvPr>
          <p:cNvSpPr txBox="1">
            <a:spLocks/>
          </p:cNvSpPr>
          <p:nvPr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CURSO DE MÚSICA LICENCIATURA EM SÃO LUÍS</a:t>
            </a:r>
          </a:p>
        </p:txBody>
      </p:sp>
    </p:spTree>
    <p:extLst>
      <p:ext uri="{BB962C8B-B14F-4D97-AF65-F5344CB8AC3E}">
        <p14:creationId xmlns:p14="http://schemas.microsoft.com/office/powerpoint/2010/main" val="2818788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BBDAC-2C16-60FC-4AA9-0A224BABF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>
            <a:extLst>
              <a:ext uri="{FF2B5EF4-FFF2-40B4-BE49-F238E27FC236}">
                <a16:creationId xmlns:a16="http://schemas.microsoft.com/office/drawing/2014/main" id="{C1F9C477-B109-87D7-F4BC-132C986DD29B}"/>
              </a:ext>
            </a:extLst>
          </p:cNvPr>
          <p:cNvSpPr txBox="1">
            <a:spLocks/>
          </p:cNvSpPr>
          <p:nvPr/>
        </p:nvSpPr>
        <p:spPr>
          <a:xfrm>
            <a:off x="336000" y="1794965"/>
            <a:ext cx="11520000" cy="2203892"/>
          </a:xfrm>
          <a:prstGeom prst="rect">
            <a:avLst/>
          </a:prstGeom>
          <a:effectLst/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accent6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  <a:effectLst>
                  <a:glow rad="101600">
                    <a:schemeClr val="tx2">
                      <a:lumMod val="90000"/>
                      <a:lumOff val="10000"/>
                      <a:alpha val="60000"/>
                    </a:schemeClr>
                  </a:glow>
                </a:effectLst>
              </a:rPr>
              <a:t>TÍTULO DE SEU TCC:</a:t>
            </a:r>
            <a:b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  <a:effectLst>
                  <a:glow rad="101600">
                    <a:schemeClr val="tx2">
                      <a:lumMod val="90000"/>
                      <a:lumOff val="10000"/>
                      <a:alpha val="60000"/>
                    </a:schemeClr>
                  </a:glow>
                </a:effectLst>
              </a:rPr>
            </a:br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  <a:effectLst>
                  <a:glow rad="101600">
                    <a:schemeClr val="tx2">
                      <a:lumMod val="90000"/>
                      <a:lumOff val="10000"/>
                      <a:alpha val="60000"/>
                    </a:schemeClr>
                  </a:glow>
                </a:effectLst>
              </a:rPr>
              <a:t>subtítulo</a:t>
            </a:r>
          </a:p>
        </p:txBody>
      </p:sp>
      <p:sp>
        <p:nvSpPr>
          <p:cNvPr id="15" name="Subtítulo 2">
            <a:extLst>
              <a:ext uri="{FF2B5EF4-FFF2-40B4-BE49-F238E27FC236}">
                <a16:creationId xmlns:a16="http://schemas.microsoft.com/office/drawing/2014/main" id="{1B00C12D-A8F7-AF2E-8E6B-12CF222ACB8B}"/>
              </a:ext>
            </a:extLst>
          </p:cNvPr>
          <p:cNvSpPr txBox="1">
            <a:spLocks/>
          </p:cNvSpPr>
          <p:nvPr/>
        </p:nvSpPr>
        <p:spPr>
          <a:xfrm>
            <a:off x="336000" y="4177519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2">
                    <a:lumMod val="10000"/>
                    <a:lumOff val="90000"/>
                  </a:schemeClr>
                </a:solidFill>
                <a:effectLst>
                  <a:glow rad="101600">
                    <a:schemeClr val="tx1">
                      <a:lumMod val="85000"/>
                      <a:lumOff val="15000"/>
                      <a:alpha val="60000"/>
                    </a:schemeClr>
                  </a:glow>
                </a:effectLst>
              </a:rPr>
              <a:t>Nome do Autor/Orientando</a:t>
            </a:r>
          </a:p>
        </p:txBody>
      </p:sp>
      <p:pic>
        <p:nvPicPr>
          <p:cNvPr id="16" name="Imagem 15" descr="Logotipo&#10;&#10;O conteúdo gerado por IA pode estar incorreto.">
            <a:extLst>
              <a:ext uri="{FF2B5EF4-FFF2-40B4-BE49-F238E27FC236}">
                <a16:creationId xmlns:a16="http://schemas.microsoft.com/office/drawing/2014/main" id="{71605B91-1F96-F8BE-B698-B43766C96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17" name="Subtítulo 2">
            <a:extLst>
              <a:ext uri="{FF2B5EF4-FFF2-40B4-BE49-F238E27FC236}">
                <a16:creationId xmlns:a16="http://schemas.microsoft.com/office/drawing/2014/main" id="{DDAFEB5C-4314-F80A-ADA7-2DD114C38629}"/>
              </a:ext>
            </a:extLst>
          </p:cNvPr>
          <p:cNvSpPr txBox="1">
            <a:spLocks/>
          </p:cNvSpPr>
          <p:nvPr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chemeClr val="tx2">
                    <a:lumMod val="10000"/>
                    <a:lumOff val="90000"/>
                  </a:schemeClr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tx2">
                    <a:lumMod val="10000"/>
                    <a:lumOff val="90000"/>
                  </a:schemeClr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tx2">
                    <a:lumMod val="10000"/>
                    <a:lumOff val="90000"/>
                  </a:schemeClr>
                </a:solidFill>
              </a:rPr>
              <a:t>CURSO DE MÚSICA LICENCIATURA EM SÃO LUÍS</a:t>
            </a:r>
          </a:p>
        </p:txBody>
      </p:sp>
      <p:sp>
        <p:nvSpPr>
          <p:cNvPr id="19" name="Espaço Reservado para Texto 13">
            <a:extLst>
              <a:ext uri="{FF2B5EF4-FFF2-40B4-BE49-F238E27FC236}">
                <a16:creationId xmlns:a16="http://schemas.microsoft.com/office/drawing/2014/main" id="{28370392-A9AA-04D1-6689-675CF9D0295B}"/>
              </a:ext>
            </a:extLst>
          </p:cNvPr>
          <p:cNvSpPr txBox="1">
            <a:spLocks/>
          </p:cNvSpPr>
          <p:nvPr/>
        </p:nvSpPr>
        <p:spPr>
          <a:xfrm>
            <a:off x="335999" y="4895579"/>
            <a:ext cx="11520000" cy="914400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Orientação: Prof.ª Dr.ª [nome]</a:t>
            </a:r>
          </a:p>
          <a:p>
            <a:pPr>
              <a:defRPr/>
            </a:pPr>
            <a:r>
              <a:rPr lang="pt-BR" dirty="0"/>
              <a:t>Coorientação: Prof.ª Dr.ª [nome]</a:t>
            </a:r>
          </a:p>
        </p:txBody>
      </p:sp>
      <p:sp>
        <p:nvSpPr>
          <p:cNvPr id="20" name="Espaço Reservado para Texto 5">
            <a:extLst>
              <a:ext uri="{FF2B5EF4-FFF2-40B4-BE49-F238E27FC236}">
                <a16:creationId xmlns:a16="http://schemas.microsoft.com/office/drawing/2014/main" id="{BB8B78C7-C926-6E34-C068-0C506AD62626}"/>
              </a:ext>
            </a:extLst>
          </p:cNvPr>
          <p:cNvSpPr txBox="1">
            <a:spLocks/>
          </p:cNvSpPr>
          <p:nvPr/>
        </p:nvSpPr>
        <p:spPr>
          <a:xfrm>
            <a:off x="335999" y="5988641"/>
            <a:ext cx="11520000" cy="431469"/>
          </a:xfrm>
          <a:prstGeom prst="rect">
            <a:avLst/>
          </a:prstGeom>
        </p:spPr>
        <p:txBody>
          <a:bodyPr anchor="ctr"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kern="120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</a:rPr>
              <a:t>Dia, Horário e Local ou Link da Defesa</a:t>
            </a:r>
          </a:p>
        </p:txBody>
      </p:sp>
    </p:spTree>
    <p:extLst>
      <p:ext uri="{BB962C8B-B14F-4D97-AF65-F5344CB8AC3E}">
        <p14:creationId xmlns:p14="http://schemas.microsoft.com/office/powerpoint/2010/main" val="953807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E4377-C070-BC21-13FE-863AA01A4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9C33CC8-60D6-CF38-54D6-5BBD35F9146A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550" y="320675"/>
            <a:ext cx="11518900" cy="671513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</a:rPr>
              <a:t>Título da Seção/Capítulo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76B7560A-1A64-5787-DABD-05B7568E14DF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550" y="1136650"/>
            <a:ext cx="11518900" cy="5400675"/>
          </a:xfrm>
          <a:prstGeom prst="rect">
            <a:avLst/>
          </a:prstGeom>
        </p:spPr>
        <p:txBody>
          <a:bodyPr/>
          <a:lstStyle>
            <a:lvl1pPr marL="342900" indent="-257175">
              <a:lnSpc>
                <a:spcPct val="125000"/>
              </a:lnSpc>
              <a:buFont typeface="Arial" panose="020B0604020202020204" pitchFamily="34" charset="0"/>
              <a:buChar char="•"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buNone/>
              <a:defRPr>
                <a:solidFill>
                  <a:schemeClr val="bg1">
                    <a:lumMod val="95000"/>
                  </a:schemeClr>
                </a:solidFill>
              </a:defRPr>
            </a:lvl2pPr>
          </a:lstStyle>
          <a:p>
            <a:pPr marL="0" lvl="1" indent="0" algn="just">
              <a:lnSpc>
                <a:spcPct val="125000"/>
              </a:lnSpc>
            </a:pPr>
            <a:r>
              <a:rPr lang="pt-BR" sz="2400" dirty="0"/>
              <a:t>Escreva um texto sucinto ou insira tópicos para guia-lo nas questões importantes a serem abordadas em sua Defesa. Abaixo, seguem exemplos de tópicos:</a:t>
            </a:r>
          </a:p>
          <a:p>
            <a:pPr lvl="0" algn="just">
              <a:lnSpc>
                <a:spcPct val="125000"/>
              </a:lnSpc>
            </a:pPr>
            <a:endParaRPr lang="pt-BR" sz="2400" dirty="0"/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Motivo que despertou seu interesse em pesquisar este tema;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Relação entre sua experiência e o objeto estudado em seu trabalho;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Revisão bibliográfica relacionada ao tema pesquisado;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Hipótese(s) que apontam para a solução de problemas ligados ao tema;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Perspectiva(s) de contribuições geradas por seu estudo.</a:t>
            </a:r>
          </a:p>
        </p:txBody>
      </p:sp>
    </p:spTree>
    <p:extLst>
      <p:ext uri="{BB962C8B-B14F-4D97-AF65-F5344CB8AC3E}">
        <p14:creationId xmlns:p14="http://schemas.microsoft.com/office/powerpoint/2010/main" val="279459864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F92E6-FEC9-29DB-1DEF-B3E9C2038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7074216-7A6E-75E6-3C29-944DFEE1BF88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550" y="325437"/>
            <a:ext cx="11518900" cy="671513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</a:rPr>
              <a:t>Título da Seção/Capítulo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31E10A55-B77C-61CB-F84D-9434813C4C23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000" y="1131190"/>
            <a:ext cx="5651500" cy="5400675"/>
          </a:xfrm>
          <a:prstGeom prst="rect">
            <a:avLst/>
          </a:prstGeom>
        </p:spPr>
        <p:txBody>
          <a:bodyPr/>
          <a:lstStyle>
            <a:lvl1pPr marL="342900" indent="-257175">
              <a:lnSpc>
                <a:spcPct val="125000"/>
              </a:lnSpc>
              <a:buFont typeface="Arial" panose="020B0604020202020204" pitchFamily="34" charset="0"/>
              <a:buChar char="•"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buNone/>
              <a:defRPr>
                <a:solidFill>
                  <a:schemeClr val="bg1">
                    <a:lumMod val="95000"/>
                  </a:schemeClr>
                </a:solidFill>
              </a:defRPr>
            </a:lvl2pPr>
          </a:lstStyle>
          <a:p>
            <a:pPr marL="0" lvl="1" indent="0" algn="just">
              <a:lnSpc>
                <a:spcPct val="125000"/>
              </a:lnSpc>
            </a:pPr>
            <a:r>
              <a:rPr lang="pt-BR" sz="2400" dirty="0"/>
              <a:t>Opção de tela para escrever textos ou tópicos lado a lado, incluindo citações literais. Exemplo da última:</a:t>
            </a:r>
          </a:p>
          <a:p>
            <a:pPr lvl="0">
              <a:lnSpc>
                <a:spcPct val="125000"/>
              </a:lnSpc>
            </a:pPr>
            <a:endParaRPr lang="pt-BR" sz="2400" dirty="0"/>
          </a:p>
          <a:p>
            <a:pPr marL="715963" lv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000" dirty="0"/>
              <a:t>Este é um exemplo de citação literal com recuo em relação à margem esquerda. Caso queira manter esta formatação em outras telas, copie e cole este parágrafo (SOBRENOME, ano, p. ##)</a:t>
            </a:r>
          </a:p>
        </p:txBody>
      </p:sp>
      <p:sp>
        <p:nvSpPr>
          <p:cNvPr id="6" name="Espaço Reservado para Texto 3">
            <a:extLst>
              <a:ext uri="{FF2B5EF4-FFF2-40B4-BE49-F238E27FC236}">
                <a16:creationId xmlns:a16="http://schemas.microsoft.com/office/drawing/2014/main" id="{3CEA386D-25E3-3168-C6C7-B608AB131C40}"/>
              </a:ext>
            </a:extLst>
          </p:cNvPr>
          <p:cNvSpPr txBox="1">
            <a:spLocks/>
          </p:cNvSpPr>
          <p:nvPr/>
        </p:nvSpPr>
        <p:spPr>
          <a:xfrm>
            <a:off x="6204000" y="1131865"/>
            <a:ext cx="5652000" cy="5400000"/>
          </a:xfrm>
          <a:prstGeom prst="rect">
            <a:avLst/>
          </a:prstGeom>
        </p:spPr>
        <p:txBody>
          <a:bodyPr/>
          <a:lstStyle>
            <a:lvl1pPr marL="342900" indent="-257175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25000"/>
              </a:lnSpc>
            </a:pPr>
            <a:r>
              <a:rPr lang="pt-BR"/>
              <a:t>Aqui você pode manter a estrutura de tópicos ou apagar esta caixa de texto para inserir uma imagem ou vídeo.</a:t>
            </a:r>
          </a:p>
          <a:p>
            <a:endParaRPr lang="pt-BR" sz="2400"/>
          </a:p>
          <a:p>
            <a:r>
              <a:rPr lang="pt-BR" sz="2400"/>
              <a:t>Primeiro tópico;</a:t>
            </a:r>
          </a:p>
          <a:p>
            <a:r>
              <a:rPr lang="pt-BR" sz="2400"/>
              <a:t>Segundo tópico; e</a:t>
            </a:r>
          </a:p>
          <a:p>
            <a:r>
              <a:rPr lang="pt-BR" sz="2400"/>
              <a:t>Terceiro tópico.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7122361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F753F-A937-C780-2420-F362C6244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19662705-1C2F-E060-C590-0060D8428A39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550" y="320674"/>
            <a:ext cx="11518900" cy="671513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</a:rPr>
              <a:t>Referências Bibliográficas</a:t>
            </a:r>
          </a:p>
        </p:txBody>
      </p:sp>
      <p:sp>
        <p:nvSpPr>
          <p:cNvPr id="7" name="Espaço Reservado para Texto 4">
            <a:extLst>
              <a:ext uri="{FF2B5EF4-FFF2-40B4-BE49-F238E27FC236}">
                <a16:creationId xmlns:a16="http://schemas.microsoft.com/office/drawing/2014/main" id="{FE942087-B09E-E40E-C3EA-AA72A69B4768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550" y="1136649"/>
            <a:ext cx="11518900" cy="5400675"/>
          </a:xfrm>
          <a:prstGeom prst="rect">
            <a:avLst/>
          </a:prstGeom>
        </p:spPr>
        <p:txBody>
          <a:bodyPr/>
          <a:lstStyle>
            <a:lvl2pPr>
              <a:buNone/>
              <a:defRPr sz="1800"/>
            </a:lvl2pPr>
          </a:lstStyle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É costumeiro inserir as referências utilizadas na última tela da projeção. Exemplos nas normas atuais da ABNT: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endParaRPr lang="pt-BR" dirty="0">
              <a:solidFill>
                <a:schemeClr val="bg1">
                  <a:lumMod val="95000"/>
                </a:schemeClr>
              </a:solidFill>
            </a:endParaRP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livro: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#ed. Cidade: Editora,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Título do capítulo: subtítulo. In: SOBRENOME, Nome do organizador (org.).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livro: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#ed. Cidade: Editora, ano. p. ##-##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autor; SOBRENOME, Nome do coautor se houver. Título do artigo: subtítulo.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Nome do periódico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, Cidade, v. #, n. #, p. ##-##,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autor; SOBRENOME, Nome do coautor se houver. Título do trabalho em anais de evento. In: NOME DO EVENTO, edição, ano, Cidade.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Anais...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Cidade: Editora, ano. </a:t>
            </a:r>
            <a:r>
              <a:rPr lang="pt-BR" dirty="0" err="1">
                <a:solidFill>
                  <a:schemeClr val="bg1">
                    <a:lumMod val="95000"/>
                  </a:schemeClr>
                </a:solidFill>
              </a:rPr>
              <a:t>p.xx-yy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trabalho de conclusão de curso: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Monografia, Dissertação ou Tese (Nome do Curso) – Programa/Unidade Acadêmica, Instituição, Cidade,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material na internet: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ano. Disponível em: https://...link. Acesso em: dia mês-abrev.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compositor.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da obra na partitura:</a:t>
            </a:r>
            <a:r>
              <a:rPr lang="pt-BR" b="0" i="0" dirty="0">
                <a:solidFill>
                  <a:schemeClr val="bg1">
                    <a:lumMod val="95000"/>
                  </a:schemeClr>
                </a:solidFill>
              </a:rPr>
              <a:t> tonalidade e/ou catálogo/</a:t>
            </a:r>
            <a:r>
              <a:rPr lang="pt-BR" b="0" i="1" dirty="0">
                <a:solidFill>
                  <a:schemeClr val="bg1">
                    <a:lumMod val="95000"/>
                  </a:schemeClr>
                </a:solidFill>
              </a:rPr>
              <a:t>opus</a:t>
            </a:r>
            <a:r>
              <a:rPr lang="pt-BR" b="0" i="0" dirty="0">
                <a:solidFill>
                  <a:schemeClr val="bg1">
                    <a:lumMod val="95000"/>
                  </a:schemeClr>
                </a:solidFill>
              </a:rPr>
              <a:t>. Formação musical. Cidade: editora, ano. 1 partitura.</a:t>
            </a:r>
            <a:endParaRPr lang="pt-B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46190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0BD34-E1E8-B85A-F62F-43803DB52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83E11B09-AA6E-CD3E-0A95-E570E5C24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2" name="Subtítulo 2">
            <a:extLst>
              <a:ext uri="{FF2B5EF4-FFF2-40B4-BE49-F238E27FC236}">
                <a16:creationId xmlns:a16="http://schemas.microsoft.com/office/drawing/2014/main" id="{27095ED9-4524-A0C4-A564-500167607A33}"/>
              </a:ext>
            </a:extLst>
          </p:cNvPr>
          <p:cNvSpPr txBox="1">
            <a:spLocks/>
          </p:cNvSpPr>
          <p:nvPr/>
        </p:nvSpPr>
        <p:spPr>
          <a:xfrm>
            <a:off x="335999" y="2194131"/>
            <a:ext cx="11520000" cy="2576459"/>
          </a:xfrm>
          <a:prstGeom prst="rect">
            <a:avLst/>
          </a:prstGeom>
        </p:spPr>
        <p:txBody>
          <a:bodyPr anchor="t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Expresse aqui sua gratidão pelas pessoas que contribuíram para sua conquista!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725C9E-DD98-77DE-B230-318B8D9A1D56}"/>
              </a:ext>
            </a:extLst>
          </p:cNvPr>
          <p:cNvSpPr txBox="1">
            <a:spLocks/>
          </p:cNvSpPr>
          <p:nvPr/>
        </p:nvSpPr>
        <p:spPr>
          <a:xfrm>
            <a:off x="335999" y="1548013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</a:rPr>
              <a:t>Agradecimentos: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E3F0A939-5070-D00F-D39D-29E6923FDCF7}"/>
              </a:ext>
            </a:extLst>
          </p:cNvPr>
          <p:cNvSpPr txBox="1">
            <a:spLocks/>
          </p:cNvSpPr>
          <p:nvPr/>
        </p:nvSpPr>
        <p:spPr>
          <a:xfrm>
            <a:off x="336001" y="4896404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Nome do Autor/Orientando</a:t>
            </a:r>
          </a:p>
        </p:txBody>
      </p:sp>
      <p:sp>
        <p:nvSpPr>
          <p:cNvPr id="5" name="Espaço Reservado para Texto 13">
            <a:extLst>
              <a:ext uri="{FF2B5EF4-FFF2-40B4-BE49-F238E27FC236}">
                <a16:creationId xmlns:a16="http://schemas.microsoft.com/office/drawing/2014/main" id="{99E9FAA5-2125-9676-D963-636E2027D2A3}"/>
              </a:ext>
            </a:extLst>
          </p:cNvPr>
          <p:cNvSpPr txBox="1">
            <a:spLocks/>
          </p:cNvSpPr>
          <p:nvPr/>
        </p:nvSpPr>
        <p:spPr>
          <a:xfrm>
            <a:off x="336000" y="5614464"/>
            <a:ext cx="11520000" cy="914400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</a:rPr>
              <a:t>Orientação: Prof.ª Dr.ª [nome]</a:t>
            </a:r>
          </a:p>
          <a:p>
            <a:pPr>
              <a:defRPr/>
            </a:pPr>
            <a:r>
              <a:rPr lang="pt-BR" dirty="0">
                <a:solidFill>
                  <a:schemeClr val="tx2">
                    <a:lumMod val="25000"/>
                    <a:lumOff val="75000"/>
                  </a:schemeClr>
                </a:solidFill>
              </a:rPr>
              <a:t>Coorientação: Prof.ª Dr.ª [nome]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1DE5E700-8267-41D1-99C2-B42BAD152743}"/>
              </a:ext>
            </a:extLst>
          </p:cNvPr>
          <p:cNvSpPr txBox="1">
            <a:spLocks/>
          </p:cNvSpPr>
          <p:nvPr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chemeClr val="tx2">
                    <a:lumMod val="10000"/>
                    <a:lumOff val="90000"/>
                  </a:schemeClr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tx2">
                    <a:lumMod val="10000"/>
                    <a:lumOff val="90000"/>
                  </a:schemeClr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tx2">
                    <a:lumMod val="10000"/>
                    <a:lumOff val="90000"/>
                  </a:schemeClr>
                </a:solidFill>
              </a:rPr>
              <a:t>CURSO DE MÚSICA LICENCIATURA EM SÃO LUÍS</a:t>
            </a:r>
          </a:p>
        </p:txBody>
      </p:sp>
    </p:spTree>
    <p:extLst>
      <p:ext uri="{BB962C8B-B14F-4D97-AF65-F5344CB8AC3E}">
        <p14:creationId xmlns:p14="http://schemas.microsoft.com/office/powerpoint/2010/main" val="3354828901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3B048B1-A63C-92BD-B6CD-A5340E1485C6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000" y="321037"/>
            <a:ext cx="11520000" cy="671184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rgbClr val="1F4212"/>
                </a:solidFill>
              </a:defRPr>
            </a:lvl1pPr>
          </a:lstStyle>
          <a:p>
            <a:r>
              <a:rPr lang="pt-BR" dirty="0"/>
              <a:t>Título da Seção/Capítulo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BA8EA484-3D94-8C2E-AD99-3E081DBCC5E9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000" y="1136963"/>
            <a:ext cx="11520000" cy="5400000"/>
          </a:xfrm>
          <a:prstGeom prst="rect">
            <a:avLst/>
          </a:prstGeom>
        </p:spPr>
        <p:txBody>
          <a:bodyPr/>
          <a:lstStyle>
            <a:lvl1pPr marL="342900" indent="-257175">
              <a:lnSpc>
                <a:spcPct val="125000"/>
              </a:lnSpc>
              <a:buFont typeface="Arial" panose="020B0604020202020204" pitchFamily="34" charset="0"/>
              <a:buChar char="•"/>
              <a:defRPr/>
            </a:lvl1pPr>
            <a:lvl2pPr>
              <a:buNone/>
              <a:defRPr/>
            </a:lvl2pPr>
          </a:lstStyle>
          <a:p>
            <a:pPr marL="0" lvl="1" indent="0" algn="just">
              <a:lnSpc>
                <a:spcPct val="125000"/>
              </a:lnSpc>
            </a:pPr>
            <a:r>
              <a:rPr lang="pt-BR" sz="2400" dirty="0"/>
              <a:t>Escreva um texto sucinto ou insira tópicos para guia-lo nas questões importantes a serem abordadas em sua Defesa. Abaixo, seguem exemplos de tópicos:</a:t>
            </a:r>
          </a:p>
          <a:p>
            <a:pPr lvl="0" algn="just">
              <a:lnSpc>
                <a:spcPct val="125000"/>
              </a:lnSpc>
            </a:pPr>
            <a:endParaRPr lang="pt-BR" sz="2400" dirty="0"/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Motivo que despertou seu interesse em pesquisar este tema;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Relação entre sua experiência e o objeto estudado em seu trabalho;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Revisão bibliográfica relacionada ao tema pesquisado;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Hipótese(s) que apontam para a solução de problemas ligados ao tema;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Perspectiva(s) de contribuições geradas por seu estudo.</a:t>
            </a:r>
          </a:p>
        </p:txBody>
      </p:sp>
    </p:spTree>
    <p:extLst>
      <p:ext uri="{BB962C8B-B14F-4D97-AF65-F5344CB8AC3E}">
        <p14:creationId xmlns:p14="http://schemas.microsoft.com/office/powerpoint/2010/main" val="100001417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6A37C-7292-BE72-F12E-37DC4D6F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E92255E3-D56D-3B7A-90CF-86EDF65475CA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000" y="321037"/>
            <a:ext cx="11520000" cy="671184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rgbClr val="1F4212"/>
                </a:solidFill>
              </a:defRPr>
            </a:lvl1pPr>
          </a:lstStyle>
          <a:p>
            <a:r>
              <a:rPr lang="pt-BR" dirty="0"/>
              <a:t>Título da Seção/Capítulo</a:t>
            </a:r>
          </a:p>
        </p:txBody>
      </p:sp>
      <p:sp>
        <p:nvSpPr>
          <p:cNvPr id="9" name="Espaço Reservado para Texto 3">
            <a:extLst>
              <a:ext uri="{FF2B5EF4-FFF2-40B4-BE49-F238E27FC236}">
                <a16:creationId xmlns:a16="http://schemas.microsoft.com/office/drawing/2014/main" id="{866FC22F-9DD5-37F2-A72F-96328D61F770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000" y="1131865"/>
            <a:ext cx="5652000" cy="5400000"/>
          </a:xfrm>
          <a:prstGeom prst="rect">
            <a:avLst/>
          </a:prstGeom>
        </p:spPr>
        <p:txBody>
          <a:bodyPr/>
          <a:lstStyle>
            <a:lvl1pPr marL="342900" indent="-257175">
              <a:lnSpc>
                <a:spcPct val="125000"/>
              </a:lnSpc>
              <a:buFont typeface="Arial" panose="020B0604020202020204" pitchFamily="34" charset="0"/>
              <a:buNone/>
              <a:defRPr/>
            </a:lvl1pPr>
            <a:lvl2pPr>
              <a:buNone/>
              <a:defRPr/>
            </a:lvl2pPr>
          </a:lstStyle>
          <a:p>
            <a:pPr marL="0" lvl="1" indent="0" algn="just">
              <a:lnSpc>
                <a:spcPct val="125000"/>
              </a:lnSpc>
            </a:pPr>
            <a:r>
              <a:rPr lang="pt-BR" sz="2400" dirty="0"/>
              <a:t>Opção de tela para escrever textos ou tópicos lado a lado, incluindo citações literais. Exemplo da última:</a:t>
            </a:r>
          </a:p>
          <a:p>
            <a:pPr lvl="0">
              <a:lnSpc>
                <a:spcPct val="125000"/>
              </a:lnSpc>
            </a:pPr>
            <a:endParaRPr lang="pt-BR" sz="2400" dirty="0"/>
          </a:p>
          <a:p>
            <a:pPr marL="715963" lv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000" dirty="0"/>
              <a:t>Este é um exemplo de citação literal com recuo em relação à margem esquerda. Caso queira manter esta formatação em outras telas, copie e cole este parágrafo (SOBRENOME, ano, p. ##)</a:t>
            </a:r>
          </a:p>
        </p:txBody>
      </p:sp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0DE64C94-0ABD-87AC-9931-DE5A16AEF77B}"/>
              </a:ext>
            </a:extLst>
          </p:cNvPr>
          <p:cNvSpPr txBox="1">
            <a:spLocks/>
          </p:cNvSpPr>
          <p:nvPr/>
        </p:nvSpPr>
        <p:spPr>
          <a:xfrm>
            <a:off x="6204000" y="1131865"/>
            <a:ext cx="5652000" cy="5400000"/>
          </a:xfrm>
          <a:prstGeom prst="rect">
            <a:avLst/>
          </a:prstGeom>
        </p:spPr>
        <p:txBody>
          <a:bodyPr/>
          <a:lstStyle>
            <a:lvl1pPr marL="342900" indent="-257175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25000"/>
              </a:lnSpc>
            </a:pPr>
            <a:r>
              <a:rPr lang="pt-BR"/>
              <a:t>Aqui você pode manter a estrutura de tópicos ou apagar esta caixa de texto para inserir uma imagem ou vídeo.</a:t>
            </a:r>
          </a:p>
          <a:p>
            <a:endParaRPr lang="pt-BR" sz="2400"/>
          </a:p>
          <a:p>
            <a:r>
              <a:rPr lang="pt-BR" sz="2400"/>
              <a:t>Primeiro tópico;</a:t>
            </a:r>
          </a:p>
          <a:p>
            <a:r>
              <a:rPr lang="pt-BR" sz="2400"/>
              <a:t>Segundo tópico; e</a:t>
            </a:r>
          </a:p>
          <a:p>
            <a:r>
              <a:rPr lang="pt-BR" sz="2400"/>
              <a:t>Terceiro tópico.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7941496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2490A-7D07-04C4-457B-358230ED9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8725BEE3-E688-0995-6339-3B3239E2F071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000" y="321037"/>
            <a:ext cx="11520000" cy="671184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rgbClr val="1F4212"/>
                </a:solidFill>
              </a:defRPr>
            </a:lvl1pPr>
          </a:lstStyle>
          <a:p>
            <a:r>
              <a:rPr lang="pt-BR" dirty="0"/>
              <a:t>Referências Bibliográficas</a:t>
            </a:r>
          </a:p>
        </p:txBody>
      </p:sp>
      <p:sp>
        <p:nvSpPr>
          <p:cNvPr id="9" name="Espaço Reservado para Texto 3">
            <a:extLst>
              <a:ext uri="{FF2B5EF4-FFF2-40B4-BE49-F238E27FC236}">
                <a16:creationId xmlns:a16="http://schemas.microsoft.com/office/drawing/2014/main" id="{B49452BA-EFDC-F356-D0E4-9FB554B0F52A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000" y="1136962"/>
            <a:ext cx="11520000" cy="5400000"/>
          </a:xfrm>
          <a:prstGeom prst="rect">
            <a:avLst/>
          </a:prstGeom>
        </p:spPr>
        <p:txBody>
          <a:bodyPr/>
          <a:lstStyle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2pPr>
          </a:lstStyle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 costumeiro inserir as referências utilizadas na última tela da projeção. Exemplos nas normas atuais da ABNT: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endParaRPr lang="pt-BR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SOBRENOME, Nome do autor. Título do livro: subtítulo. #ed. Cidade: Editora,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SOBRENOME, Nome do autor. Título do capítulo: subtítulo. In: SOBRENOME, Nome do organizador (org.). Título do livro: subtítulo. #ed. Cidade: Editora, ano. p. ##-##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SOBRENOME, Nome do autor; SOBRENOME, Nome do coautor se houver. Título do artigo: subtítulo. Nome do periódico, Cidade, v. #, n. #, p. ##-##,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SOBRENOME, Nome do autor; SOBRENOME, Nome do coautor se houver. Título do trabalho em anais de evento. In: NOME DO EVENTO, edição, ano, Cidade. Anais... Cidade: Editora, ano. </a:t>
            </a:r>
            <a:r>
              <a:rPr lang="pt-BR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p.xx-yy</a:t>
            </a: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SOBRENOME, Nome do autor. Título do trabalho de conclusão de curso: subtítulo. Monografia, Dissertação ou Tese (Nome do Curso) – Programa/Unidade Acadêmica, Instituição, Cidade,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SOBRENOME, Nome do Autor. Título do material na internet: subtítulo. ano. Disponível em: https://...link. Acesso em: dia mês-abrev.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SOBRENOME, Nome do compositor. Título da obra na partitura: tonalidade e/ou catálogo/opus. Formação musical/instrumental. Cidade: Editora, ano. 1 partitura.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endParaRPr lang="pt-BR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55270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21CAF-2AC5-2A89-AB1A-E17A97D4F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O conteúdo gerado por IA pode estar incorreto.">
            <a:extLst>
              <a:ext uri="{FF2B5EF4-FFF2-40B4-BE49-F238E27FC236}">
                <a16:creationId xmlns:a16="http://schemas.microsoft.com/office/drawing/2014/main" id="{BDC04F22-0510-19F9-027F-F815B0A82F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id="{ED82693B-1233-6AFE-94D5-339A7FCD46E7}"/>
              </a:ext>
            </a:extLst>
          </p:cNvPr>
          <p:cNvSpPr txBox="1">
            <a:spLocks/>
          </p:cNvSpPr>
          <p:nvPr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rgbClr val="091107"/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rgbClr val="091107"/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rgbClr val="091107"/>
                </a:solidFill>
              </a:rPr>
              <a:t>CURSO DE MÚSICA LICENCIATURA EM SÃO LUÍS</a:t>
            </a: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B9ECF706-CFBE-A32B-CCB1-13844FE7A714}"/>
              </a:ext>
            </a:extLst>
          </p:cNvPr>
          <p:cNvSpPr txBox="1">
            <a:spLocks/>
          </p:cNvSpPr>
          <p:nvPr/>
        </p:nvSpPr>
        <p:spPr>
          <a:xfrm>
            <a:off x="335999" y="2194131"/>
            <a:ext cx="11520000" cy="2523613"/>
          </a:xfrm>
          <a:prstGeom prst="rect">
            <a:avLst/>
          </a:prstGeom>
        </p:spPr>
        <p:txBody>
          <a:bodyPr anchor="t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Expresse aqui sua gratidão pelas pessoas que contribuíram para sua conquista!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BB3BC06-241F-0E1A-4FCD-4068479666E4}"/>
              </a:ext>
            </a:extLst>
          </p:cNvPr>
          <p:cNvSpPr txBox="1">
            <a:spLocks/>
          </p:cNvSpPr>
          <p:nvPr/>
        </p:nvSpPr>
        <p:spPr>
          <a:xfrm>
            <a:off x="335999" y="1548013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rgbClr val="091107"/>
                </a:solidFill>
              </a:rPr>
              <a:t>Agradecimentos: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F8D4BB48-41CA-B13B-8286-F71FDDFEA2C9}"/>
              </a:ext>
            </a:extLst>
          </p:cNvPr>
          <p:cNvSpPr txBox="1">
            <a:spLocks/>
          </p:cNvSpPr>
          <p:nvPr/>
        </p:nvSpPr>
        <p:spPr>
          <a:xfrm>
            <a:off x="336001" y="4896405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Nome do Autor/Orientando</a:t>
            </a:r>
          </a:p>
        </p:txBody>
      </p:sp>
      <p:sp>
        <p:nvSpPr>
          <p:cNvPr id="11" name="Espaço Reservado para Texto 7">
            <a:extLst>
              <a:ext uri="{FF2B5EF4-FFF2-40B4-BE49-F238E27FC236}">
                <a16:creationId xmlns:a16="http://schemas.microsoft.com/office/drawing/2014/main" id="{6674CA0F-6FD0-DD8A-5C5F-05E504CB2CE2}"/>
              </a:ext>
            </a:extLst>
          </p:cNvPr>
          <p:cNvSpPr txBox="1">
            <a:spLocks/>
          </p:cNvSpPr>
          <p:nvPr/>
        </p:nvSpPr>
        <p:spPr>
          <a:xfrm>
            <a:off x="336000" y="5614464"/>
            <a:ext cx="11520000" cy="914400"/>
          </a:xfrm>
          <a:prstGeom prst="rect">
            <a:avLst/>
          </a:prstGeom>
        </p:spPr>
        <p:txBody>
          <a:bodyPr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Orientação: Prof.ª Dr.ª [nome]</a:t>
            </a:r>
          </a:p>
          <a:p>
            <a:r>
              <a:rPr lang="pt-BR" dirty="0"/>
              <a:t>Coorientação: Prof.ª Dr.ª [nome]</a:t>
            </a:r>
          </a:p>
        </p:txBody>
      </p:sp>
    </p:spTree>
    <p:extLst>
      <p:ext uri="{BB962C8B-B14F-4D97-AF65-F5344CB8AC3E}">
        <p14:creationId xmlns:p14="http://schemas.microsoft.com/office/powerpoint/2010/main" val="1629805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FBE93-9B7D-075E-9DF2-0C385275A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>
            <a:extLst>
              <a:ext uri="{FF2B5EF4-FFF2-40B4-BE49-F238E27FC236}">
                <a16:creationId xmlns:a16="http://schemas.microsoft.com/office/drawing/2014/main" id="{3EE1A0FF-0638-4364-D1D2-63B00BB29774}"/>
              </a:ext>
            </a:extLst>
          </p:cNvPr>
          <p:cNvSpPr txBox="1">
            <a:spLocks/>
          </p:cNvSpPr>
          <p:nvPr/>
        </p:nvSpPr>
        <p:spPr>
          <a:xfrm>
            <a:off x="336000" y="1794965"/>
            <a:ext cx="11520000" cy="2203892"/>
          </a:xfrm>
          <a:prstGeom prst="rect">
            <a:avLst/>
          </a:prstGeom>
          <a:effectLst/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accent6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effectLst>
                  <a:glow rad="101600">
                    <a:srgbClr val="081305">
                      <a:alpha val="60000"/>
                    </a:srgbClr>
                  </a:glow>
                </a:effectLst>
              </a:rPr>
              <a:t>TÍTULO DE SEU TCC:</a:t>
            </a:r>
            <a:br>
              <a:rPr lang="pt-BR" dirty="0">
                <a:effectLst>
                  <a:glow rad="101600">
                    <a:srgbClr val="081305">
                      <a:alpha val="60000"/>
                    </a:srgbClr>
                  </a:glow>
                </a:effectLst>
              </a:rPr>
            </a:br>
            <a:r>
              <a:rPr lang="pt-BR" dirty="0">
                <a:effectLst>
                  <a:glow rad="101600">
                    <a:srgbClr val="081305">
                      <a:alpha val="60000"/>
                    </a:srgbClr>
                  </a:glow>
                </a:effectLst>
              </a:rPr>
              <a:t>subtítulo</a:t>
            </a:r>
          </a:p>
        </p:txBody>
      </p:sp>
      <p:sp>
        <p:nvSpPr>
          <p:cNvPr id="15" name="Subtítulo 2">
            <a:extLst>
              <a:ext uri="{FF2B5EF4-FFF2-40B4-BE49-F238E27FC236}">
                <a16:creationId xmlns:a16="http://schemas.microsoft.com/office/drawing/2014/main" id="{C27EDA60-1732-44F5-843E-63A970C02624}"/>
              </a:ext>
            </a:extLst>
          </p:cNvPr>
          <p:cNvSpPr txBox="1">
            <a:spLocks/>
          </p:cNvSpPr>
          <p:nvPr/>
        </p:nvSpPr>
        <p:spPr>
          <a:xfrm>
            <a:off x="336000" y="4177519"/>
            <a:ext cx="11520000" cy="53939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effectLst>
                  <a:glow rad="101600">
                    <a:schemeClr val="tx1">
                      <a:lumMod val="65000"/>
                      <a:lumOff val="35000"/>
                      <a:alpha val="60000"/>
                    </a:schemeClr>
                  </a:glow>
                </a:effectLst>
              </a:rPr>
              <a:t>Nome do Autor/Orientando</a:t>
            </a:r>
          </a:p>
        </p:txBody>
      </p:sp>
      <p:pic>
        <p:nvPicPr>
          <p:cNvPr id="16" name="Imagem 15" descr="Logotipo&#10;&#10;O conteúdo gerado por IA pode estar incorreto.">
            <a:extLst>
              <a:ext uri="{FF2B5EF4-FFF2-40B4-BE49-F238E27FC236}">
                <a16:creationId xmlns:a16="http://schemas.microsoft.com/office/drawing/2014/main" id="{9DD3A69E-DA2C-BE1A-556A-E4DA85A829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64" y="329136"/>
            <a:ext cx="1112158" cy="1112158"/>
          </a:xfrm>
          <a:prstGeom prst="rect">
            <a:avLst/>
          </a:prstGeom>
        </p:spPr>
      </p:pic>
      <p:sp>
        <p:nvSpPr>
          <p:cNvPr id="17" name="Subtítulo 2">
            <a:extLst>
              <a:ext uri="{FF2B5EF4-FFF2-40B4-BE49-F238E27FC236}">
                <a16:creationId xmlns:a16="http://schemas.microsoft.com/office/drawing/2014/main" id="{C5515D08-9D7E-7DC4-7075-C210DEC78D8B}"/>
              </a:ext>
            </a:extLst>
          </p:cNvPr>
          <p:cNvSpPr txBox="1">
            <a:spLocks/>
          </p:cNvSpPr>
          <p:nvPr/>
        </p:nvSpPr>
        <p:spPr>
          <a:xfrm>
            <a:off x="3756501" y="329136"/>
            <a:ext cx="5651771" cy="111215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</a:pPr>
            <a:r>
              <a:rPr lang="pt-BR" sz="2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UNIVERSIDADE FEDERAL DO MARANHÃO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CENTRO DE CIÊNCIAS HUMANAS</a:t>
            </a:r>
          </a:p>
          <a:p>
            <a:pPr>
              <a:spcBef>
                <a:spcPts val="300"/>
              </a:spcBef>
            </a:pPr>
            <a:r>
              <a:rPr lang="pt-BR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CURSO DE MÚSICA LICENCIATURA EM SÃO LUÍS</a:t>
            </a:r>
          </a:p>
        </p:txBody>
      </p:sp>
      <p:sp>
        <p:nvSpPr>
          <p:cNvPr id="19" name="Espaço Reservado para Texto 13">
            <a:extLst>
              <a:ext uri="{FF2B5EF4-FFF2-40B4-BE49-F238E27FC236}">
                <a16:creationId xmlns:a16="http://schemas.microsoft.com/office/drawing/2014/main" id="{B3296048-57BE-569A-2FAD-DA1AB9EF2F91}"/>
              </a:ext>
            </a:extLst>
          </p:cNvPr>
          <p:cNvSpPr txBox="1">
            <a:spLocks/>
          </p:cNvSpPr>
          <p:nvPr/>
        </p:nvSpPr>
        <p:spPr>
          <a:xfrm>
            <a:off x="335999" y="4895579"/>
            <a:ext cx="11520000" cy="914400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Orientação: Prof.ª Dr.ª [nome]</a:t>
            </a:r>
          </a:p>
          <a:p>
            <a:pPr>
              <a:defRPr/>
            </a:pPr>
            <a:r>
              <a:rPr lang="pt-BR"/>
              <a:t>Coorientação: Prof.ª Dr.ª [nome]</a:t>
            </a:r>
            <a:endParaRPr lang="pt-BR" dirty="0"/>
          </a:p>
        </p:txBody>
      </p:sp>
      <p:sp>
        <p:nvSpPr>
          <p:cNvPr id="20" name="Espaço Reservado para Texto 5">
            <a:extLst>
              <a:ext uri="{FF2B5EF4-FFF2-40B4-BE49-F238E27FC236}">
                <a16:creationId xmlns:a16="http://schemas.microsoft.com/office/drawing/2014/main" id="{770026F1-38C4-1184-83EA-D354BA451BBA}"/>
              </a:ext>
            </a:extLst>
          </p:cNvPr>
          <p:cNvSpPr txBox="1">
            <a:spLocks/>
          </p:cNvSpPr>
          <p:nvPr/>
        </p:nvSpPr>
        <p:spPr>
          <a:xfrm>
            <a:off x="335999" y="5988641"/>
            <a:ext cx="11520000" cy="431469"/>
          </a:xfrm>
          <a:prstGeom prst="rect">
            <a:avLst/>
          </a:prstGeom>
        </p:spPr>
        <p:txBody>
          <a:bodyPr anchor="ctr"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kern="120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Dia, Horário e Local ou Link da Defesa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2166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6CBB5-9E60-84A5-F11D-889477D93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54CDBFD-4236-A92B-C7EB-3937C4C0C9D2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000" y="321037"/>
            <a:ext cx="11520000" cy="671184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Título da Seção/Capítulo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9C9C75B0-3FD5-1CAB-5ADE-8CEE4EDF18FD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000" y="1136963"/>
            <a:ext cx="11520000" cy="5400000"/>
          </a:xfrm>
          <a:prstGeom prst="rect">
            <a:avLst/>
          </a:prstGeom>
        </p:spPr>
        <p:txBody>
          <a:bodyPr/>
          <a:lstStyle>
            <a:lvl1pPr marL="342900" indent="-257175">
              <a:lnSpc>
                <a:spcPct val="125000"/>
              </a:lnSpc>
              <a:buFont typeface="Arial" panose="020B0604020202020204" pitchFamily="34" charset="0"/>
              <a:buChar char="•"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buNone/>
              <a:defRPr>
                <a:solidFill>
                  <a:schemeClr val="bg1">
                    <a:lumMod val="95000"/>
                  </a:schemeClr>
                </a:solidFill>
              </a:defRPr>
            </a:lvl2pPr>
          </a:lstStyle>
          <a:p>
            <a:pPr marL="0" lvl="1" indent="0" algn="just">
              <a:lnSpc>
                <a:spcPct val="125000"/>
              </a:lnSpc>
            </a:pPr>
            <a:r>
              <a:rPr lang="pt-BR" sz="2400" dirty="0"/>
              <a:t>Escreva um texto sucinto ou insira tópicos para guia-lo nas questões importantes a serem abordadas em sua Defesa. Abaixo, seguem exemplos de tópicos:</a:t>
            </a:r>
          </a:p>
          <a:p>
            <a:pPr lvl="0" algn="just">
              <a:lnSpc>
                <a:spcPct val="125000"/>
              </a:lnSpc>
            </a:pPr>
            <a:endParaRPr lang="pt-BR" sz="2400" dirty="0"/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Motivo que despertou seu interesse em pesquisar este tema;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Relação entre sua experiência e o objeto estudado em seu trabalho;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Revisão bibliográfica relacionada ao tema pesquisado;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Hipótese(s) que apontam para a solução de problemas ligados ao tema;</a:t>
            </a:r>
          </a:p>
          <a:p>
            <a:pPr marL="342900" lvl="0" indent="-257175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Perspectiva(s) de contribuições geradas por seu estudo.</a:t>
            </a:r>
          </a:p>
        </p:txBody>
      </p:sp>
    </p:spTree>
    <p:extLst>
      <p:ext uri="{BB962C8B-B14F-4D97-AF65-F5344CB8AC3E}">
        <p14:creationId xmlns:p14="http://schemas.microsoft.com/office/powerpoint/2010/main" val="166679224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BF234-6AC8-C2A9-FA06-F875A3AFF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E8F93A2-229F-F066-59F9-856D2CC6CBF7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000" y="321037"/>
            <a:ext cx="11520000" cy="671184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Título da Seção/Capítulo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13BB2252-3A1B-B790-58B3-7A47078E5BAE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000" y="1131865"/>
            <a:ext cx="5652000" cy="5400000"/>
          </a:xfrm>
          <a:prstGeom prst="rect">
            <a:avLst/>
          </a:prstGeom>
        </p:spPr>
        <p:txBody>
          <a:bodyPr/>
          <a:lstStyle>
            <a:lvl1pPr marL="342900" indent="-257175">
              <a:lnSpc>
                <a:spcPct val="125000"/>
              </a:lnSpc>
              <a:buFont typeface="Arial" panose="020B0604020202020204" pitchFamily="34" charset="0"/>
              <a:buChar char="•"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buNone/>
              <a:defRPr>
                <a:solidFill>
                  <a:schemeClr val="bg1">
                    <a:lumMod val="95000"/>
                  </a:schemeClr>
                </a:solidFill>
              </a:defRPr>
            </a:lvl2pPr>
          </a:lstStyle>
          <a:p>
            <a:pPr marL="0" lvl="1" indent="0" algn="just">
              <a:lnSpc>
                <a:spcPct val="125000"/>
              </a:lnSpc>
            </a:pPr>
            <a:r>
              <a:rPr lang="pt-BR" sz="2400" dirty="0"/>
              <a:t>Opção de tela para escrever textos ou tópicos lado a lado, incluindo citações literais. Exemplo da última:</a:t>
            </a:r>
          </a:p>
          <a:p>
            <a:pPr lvl="0">
              <a:lnSpc>
                <a:spcPct val="125000"/>
              </a:lnSpc>
            </a:pPr>
            <a:endParaRPr lang="pt-BR" sz="2400" dirty="0"/>
          </a:p>
          <a:p>
            <a:pPr marL="715963" lv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000" dirty="0"/>
              <a:t>Este é um exemplo de citação literal com recuo em relação à margem esquerda. Caso queira manter esta formatação em outras telas, copie e cole este parágrafo (SOBRENOME, ano, p. ##)</a:t>
            </a:r>
          </a:p>
        </p:txBody>
      </p:sp>
      <p:sp>
        <p:nvSpPr>
          <p:cNvPr id="6" name="Espaço Reservado para Texto 3">
            <a:extLst>
              <a:ext uri="{FF2B5EF4-FFF2-40B4-BE49-F238E27FC236}">
                <a16:creationId xmlns:a16="http://schemas.microsoft.com/office/drawing/2014/main" id="{5D1E0B3F-53B4-198D-CA3E-EF693D9D6FAD}"/>
              </a:ext>
            </a:extLst>
          </p:cNvPr>
          <p:cNvSpPr txBox="1">
            <a:spLocks/>
          </p:cNvSpPr>
          <p:nvPr/>
        </p:nvSpPr>
        <p:spPr>
          <a:xfrm>
            <a:off x="6204000" y="1131865"/>
            <a:ext cx="5652000" cy="5400000"/>
          </a:xfrm>
          <a:prstGeom prst="rect">
            <a:avLst/>
          </a:prstGeom>
        </p:spPr>
        <p:txBody>
          <a:bodyPr/>
          <a:lstStyle>
            <a:lvl1pPr marL="342900" indent="-257175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25000"/>
              </a:lnSpc>
            </a:pPr>
            <a:r>
              <a:rPr lang="pt-BR"/>
              <a:t>Aqui você pode manter a estrutura de tópicos ou apagar esta caixa de texto para inserir uma imagem ou vídeo.</a:t>
            </a:r>
          </a:p>
          <a:p>
            <a:endParaRPr lang="pt-BR" sz="2400"/>
          </a:p>
          <a:p>
            <a:r>
              <a:rPr lang="pt-BR" sz="2400"/>
              <a:t>Primeiro tópico;</a:t>
            </a:r>
          </a:p>
          <a:p>
            <a:r>
              <a:rPr lang="pt-BR" sz="2400"/>
              <a:t>Segundo tópico; e</a:t>
            </a:r>
          </a:p>
          <a:p>
            <a:r>
              <a:rPr lang="pt-BR" sz="2400"/>
              <a:t>Terceiro tópico.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3419868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13B59-1B5A-DB8D-7260-87269F9AB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DF2ED11-64E7-2626-F0A1-3D930A4A4697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336000" y="321037"/>
            <a:ext cx="11520000" cy="671184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pt-BR" dirty="0"/>
              <a:t>Referências Bibliográficas</a:t>
            </a:r>
          </a:p>
        </p:txBody>
      </p:sp>
      <p:sp>
        <p:nvSpPr>
          <p:cNvPr id="7" name="Espaço Reservado para Texto 4">
            <a:extLst>
              <a:ext uri="{FF2B5EF4-FFF2-40B4-BE49-F238E27FC236}">
                <a16:creationId xmlns:a16="http://schemas.microsoft.com/office/drawing/2014/main" id="{98DC5827-7756-EFB6-815B-5006D0C78897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336000" y="1136963"/>
            <a:ext cx="11520000" cy="5400000"/>
          </a:xfrm>
          <a:prstGeom prst="rect">
            <a:avLst/>
          </a:prstGeom>
        </p:spPr>
        <p:txBody>
          <a:bodyPr/>
          <a:lstStyle>
            <a:lvl2pPr>
              <a:buNone/>
              <a:defRPr sz="1800"/>
            </a:lvl2pPr>
          </a:lstStyle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É costumeiro inserir as referências utilizadas na última tela da projeção. Exemplos nas normas atuais da ABNT: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endParaRPr lang="pt-BR" dirty="0">
              <a:solidFill>
                <a:schemeClr val="bg1">
                  <a:lumMod val="95000"/>
                </a:schemeClr>
              </a:solidFill>
            </a:endParaRP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livro: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#ed. Cidade: Editora,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Título do capítulo: subtítulo. In: SOBRENOME, Nome do organizador (org.).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livro: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#ed. Cidade: Editora, ano. p. ##-##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autor; SOBRENOME, Nome do coautor se houver. Título do artigo: subtítulo.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Nome do periódico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, Cidade, v. #, n. #, p. ##-##,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autor; SOBRENOME, Nome do coautor se houver. Título do trabalho em anais de evento. In: NOME DO EVENTO, edição, ano, Cidade.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Anais...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Cidade: Editora, ano. </a:t>
            </a:r>
            <a:r>
              <a:rPr lang="pt-BR" dirty="0" err="1">
                <a:solidFill>
                  <a:schemeClr val="bg1">
                    <a:lumMod val="95000"/>
                  </a:schemeClr>
                </a:solidFill>
              </a:rPr>
              <a:t>p.xx-yy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trabalho de conclusão de curso: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Monografia, Dissertação ou Tese (Nome do Curso) – Programa/Unidade Acadêmica, Instituição, Cidade,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Autor.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do material na internet: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subtítulo. ano. Disponível em: https://...link. Acesso em: dia mês-abrev. ano.</a:t>
            </a:r>
          </a:p>
          <a:p>
            <a:pPr marL="0" lvl="1" indent="0">
              <a:lnSpc>
                <a:spcPct val="100000"/>
              </a:lnSpc>
              <a:spcBef>
                <a:spcPts val="1200"/>
              </a:spcBef>
            </a:pP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SOBRENOME, Nome do compositor. </a:t>
            </a:r>
            <a:r>
              <a:rPr lang="pt-BR" b="1" i="1" dirty="0">
                <a:solidFill>
                  <a:schemeClr val="bg1">
                    <a:lumMod val="95000"/>
                  </a:schemeClr>
                </a:solidFill>
              </a:rPr>
              <a:t>Título da obra na partitura:</a:t>
            </a:r>
            <a:r>
              <a:rPr lang="pt-BR" b="0" i="0" dirty="0">
                <a:solidFill>
                  <a:schemeClr val="bg1">
                    <a:lumMod val="95000"/>
                  </a:schemeClr>
                </a:solidFill>
              </a:rPr>
              <a:t> tonalidade e/ou catálogo/</a:t>
            </a:r>
            <a:r>
              <a:rPr lang="pt-BR" b="0" i="1" dirty="0">
                <a:solidFill>
                  <a:schemeClr val="bg1">
                    <a:lumMod val="95000"/>
                  </a:schemeClr>
                </a:solidFill>
              </a:rPr>
              <a:t>opus</a:t>
            </a:r>
            <a:r>
              <a:rPr lang="pt-BR" b="0" i="0" dirty="0">
                <a:solidFill>
                  <a:schemeClr val="bg1">
                    <a:lumMod val="95000"/>
                  </a:schemeClr>
                </a:solidFill>
              </a:rPr>
              <a:t>. Formação musical. Cidade: editora, ano. 1 partitura.</a:t>
            </a:r>
            <a:endParaRPr lang="pt-B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33601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CMU Clar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CMU Escuro Verd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CCMU Escuro Azul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1679</Words>
  <Application>Microsoft Office PowerPoint</Application>
  <PresentationFormat>Widescreen</PresentationFormat>
  <Paragraphs>129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Aptos</vt:lpstr>
      <vt:lpstr>Arial</vt:lpstr>
      <vt:lpstr>CCMU Claro</vt:lpstr>
      <vt:lpstr>CCMU Escuro Verde</vt:lpstr>
      <vt:lpstr>CCMU Escuro Azul</vt:lpstr>
      <vt:lpstr>Apresentação do PowerPoint</vt:lpstr>
      <vt:lpstr>Título da Seção/Capítulo</vt:lpstr>
      <vt:lpstr>Título da Seção/Capítulo</vt:lpstr>
      <vt:lpstr>Referências Bibliográficas</vt:lpstr>
      <vt:lpstr>Apresentação do PowerPoint</vt:lpstr>
      <vt:lpstr>Apresentação do PowerPoint</vt:lpstr>
      <vt:lpstr>Título da Seção/Capítulo</vt:lpstr>
      <vt:lpstr>Título da Seção/Capítulo</vt:lpstr>
      <vt:lpstr>Referências Bibliográficas</vt:lpstr>
      <vt:lpstr>Apresentação do PowerPoint</vt:lpstr>
      <vt:lpstr>Apresentação do PowerPoint</vt:lpstr>
      <vt:lpstr>Título da Seção/Capítulo</vt:lpstr>
      <vt:lpstr>Título da Seção/Capítulo</vt:lpstr>
      <vt:lpstr>Referências Bibliográficas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8</cp:revision>
  <dcterms:created xsi:type="dcterms:W3CDTF">2026-01-09T02:41:10Z</dcterms:created>
  <dcterms:modified xsi:type="dcterms:W3CDTF">2026-01-09T14:04:19Z</dcterms:modified>
</cp:coreProperties>
</file>